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73" r:id="rId2"/>
    <p:sldId id="257" r:id="rId3"/>
    <p:sldId id="258" r:id="rId4"/>
    <p:sldId id="270" r:id="rId5"/>
    <p:sldId id="269" r:id="rId6"/>
    <p:sldId id="260" r:id="rId7"/>
    <p:sldId id="267" r:id="rId8"/>
    <p:sldId id="268" r:id="rId9"/>
    <p:sldId id="271" r:id="rId10"/>
    <p:sldId id="266" r:id="rId11"/>
    <p:sldId id="272" r:id="rId12"/>
    <p:sldId id="261" r:id="rId13"/>
    <p:sldId id="274" r:id="rId14"/>
    <p:sldId id="275" r:id="rId15"/>
    <p:sldId id="276" r:id="rId16"/>
    <p:sldId id="263" r:id="rId17"/>
    <p:sldId id="264" r:id="rId18"/>
  </p:sldIdLst>
  <p:sldSz cx="9144000" cy="5143500" type="screen16x9"/>
  <p:notesSz cx="6858000" cy="9144000"/>
  <p:embeddedFontLst>
    <p:embeddedFont>
      <p:font typeface="Average" panose="020B0604020202020204" charset="0"/>
      <p:regular r:id="rId20"/>
    </p:embeddedFont>
    <p:embeddedFont>
      <p:font typeface="Calibri" panose="020F0502020204030204" pitchFamily="34" charset="0"/>
      <p:regular r:id="rId21"/>
      <p:bold r:id="rId22"/>
      <p:italic r:id="rId23"/>
      <p:boldItalic r:id="rId24"/>
    </p:embeddedFont>
    <p:embeddedFont>
      <p:font typeface="Oswald" panose="00000500000000000000" pitchFamily="2"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E614F0C5-D520-4AB2-B542-59970F875E15}">
          <p14:sldIdLst>
            <p14:sldId id="273"/>
            <p14:sldId id="257"/>
            <p14:sldId id="258"/>
            <p14:sldId id="270"/>
            <p14:sldId id="269"/>
            <p14:sldId id="260"/>
            <p14:sldId id="267"/>
            <p14:sldId id="268"/>
            <p14:sldId id="271"/>
            <p14:sldId id="266"/>
            <p14:sldId id="272"/>
            <p14:sldId id="261"/>
            <p14:sldId id="274"/>
            <p14:sldId id="275"/>
            <p14:sldId id="276"/>
            <p14:sldId id="263"/>
            <p14:sldId id="264"/>
          </p14:sldIdLst>
        </p14:section>
        <p14:section name="Untitled Section" id="{D75AAB2E-371A-49A8-BD9D-5240FAC35456}">
          <p14:sldIdLst/>
        </p14:section>
        <p14:section name="Untitled Section" id="{5ADE7722-E850-4719-959A-4112C44A559A}">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8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848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6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4930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1f98a1bf4a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1f98a1bf4a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6f980f91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980f9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628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700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c6f980f9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c6f980f9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609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13235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2483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3" r:id="rId3"/>
    <p:sldLayoutId id="2147483654" r:id="rId4"/>
    <p:sldLayoutId id="2147483655" r:id="rId5"/>
    <p:sldLayoutId id="2147483656" r:id="rId6"/>
    <p:sldLayoutId id="2147483657" r:id="rId7"/>
    <p:sldLayoutId id="214748365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5.jpg"/><Relationship Id="rId3" Type="http://schemas.openxmlformats.org/officeDocument/2006/relationships/image" Target="../media/image10.png"/><Relationship Id="rId7" Type="http://schemas.openxmlformats.org/officeDocument/2006/relationships/image" Target="../media/image14.jpg"/><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jpg"/><Relationship Id="rId4" Type="http://schemas.openxmlformats.org/officeDocument/2006/relationships/image" Target="../media/image11.png"/><Relationship Id="rId9"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datasets?search=heart+disease"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8305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bg2"/>
                </a:solidFill>
              </a:rPr>
              <a:t>    Data Analytics Bootcamp –UOT</a:t>
            </a:r>
            <a:br>
              <a:rPr lang="en" sz="2000" dirty="0">
                <a:solidFill>
                  <a:schemeClr val="bg2"/>
                </a:solidFill>
              </a:rPr>
            </a:br>
            <a:r>
              <a:rPr lang="en" sz="2000" dirty="0">
                <a:solidFill>
                  <a:schemeClr val="bg2"/>
                </a:solidFill>
              </a:rPr>
              <a:t>    Final Project - Group 7</a:t>
            </a:r>
            <a:endParaRPr sz="2000" dirty="0"/>
          </a:p>
        </p:txBody>
      </p:sp>
      <p:sp>
        <p:nvSpPr>
          <p:cNvPr id="66" name="Google Shape;66;p14"/>
          <p:cNvSpPr txBox="1">
            <a:spLocks noGrp="1"/>
          </p:cNvSpPr>
          <p:nvPr>
            <p:ph type="body" idx="1"/>
          </p:nvPr>
        </p:nvSpPr>
        <p:spPr>
          <a:xfrm>
            <a:off x="591671" y="1513755"/>
            <a:ext cx="7660982" cy="1057995"/>
          </a:xfrm>
          <a:prstGeom prst="rect">
            <a:avLst/>
          </a:prstGeom>
        </p:spPr>
        <p:txBody>
          <a:bodyPr spcFirstLastPara="1" wrap="square" lIns="91425" tIns="91425" rIns="91425" bIns="91425" anchor="t" anchorCtr="0">
            <a:noAutofit/>
          </a:bodyPr>
          <a:lstStyle/>
          <a:p>
            <a:pPr marL="114300" indent="0" algn="ctr">
              <a:lnSpc>
                <a:spcPct val="150000"/>
              </a:lnSpc>
              <a:buNone/>
            </a:pPr>
            <a:r>
              <a:rPr lang="en-CA" sz="3600" b="1" dirty="0">
                <a:solidFill>
                  <a:schemeClr val="tx1"/>
                </a:solidFill>
                <a:latin typeface="Oswald" panose="00000500000000000000" pitchFamily="2" charset="0"/>
              </a:rPr>
              <a:t>PREDICTION OF FACTORS LEAD TO HEART DISEASE</a:t>
            </a:r>
          </a:p>
          <a:p>
            <a:pPr marL="114300" lvl="0" indent="0" algn="l" rtl="0">
              <a:lnSpc>
                <a:spcPct val="200000"/>
              </a:lnSpc>
              <a:spcBef>
                <a:spcPts val="0"/>
              </a:spcBef>
              <a:spcAft>
                <a:spcPts val="0"/>
              </a:spcAft>
              <a:buSzPts val="1800"/>
              <a:buNone/>
            </a:pPr>
            <a:endParaRPr dirty="0">
              <a:latin typeface="Oswald" panose="00000500000000000000" pitchFamily="2" charset="0"/>
            </a:endParaRPr>
          </a:p>
        </p:txBody>
      </p:sp>
      <p:pic>
        <p:nvPicPr>
          <p:cNvPr id="5" name="Google Shape;73;p15">
            <a:extLst>
              <a:ext uri="{FF2B5EF4-FFF2-40B4-BE49-F238E27FC236}">
                <a16:creationId xmlns:a16="http://schemas.microsoft.com/office/drawing/2014/main" id="{719B3CF1-2E45-43EF-AE8D-0896BC589C9E}"/>
              </a:ext>
            </a:extLst>
          </p:cNvPr>
          <p:cNvPicPr preferRelativeResize="0"/>
          <p:nvPr/>
        </p:nvPicPr>
        <p:blipFill>
          <a:blip r:embed="rId3">
            <a:alphaModFix/>
          </a:blip>
          <a:stretch>
            <a:fillRect/>
          </a:stretch>
        </p:blipFill>
        <p:spPr>
          <a:xfrm>
            <a:off x="3508822" y="3305853"/>
            <a:ext cx="5084425" cy="1998125"/>
          </a:xfrm>
          <a:prstGeom prst="rect">
            <a:avLst/>
          </a:prstGeom>
          <a:noFill/>
          <a:ln>
            <a:noFill/>
          </a:ln>
        </p:spPr>
      </p:pic>
    </p:spTree>
    <p:extLst>
      <p:ext uri="{BB962C8B-B14F-4D97-AF65-F5344CB8AC3E}">
        <p14:creationId xmlns:p14="http://schemas.microsoft.com/office/powerpoint/2010/main" val="21633238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flipV="1">
            <a:off x="2232156" y="1013460"/>
            <a:ext cx="1059684" cy="466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dirty="0"/>
          </a:p>
        </p:txBody>
      </p:sp>
      <p:sp>
        <p:nvSpPr>
          <p:cNvPr id="110" name="Google Shape;110;p18"/>
          <p:cNvSpPr txBox="1">
            <a:spLocks noGrp="1"/>
          </p:cNvSpPr>
          <p:nvPr>
            <p:ph type="body" idx="1"/>
          </p:nvPr>
        </p:nvSpPr>
        <p:spPr>
          <a:xfrm>
            <a:off x="2057400" y="1124450"/>
            <a:ext cx="1935480" cy="3360300"/>
          </a:xfrm>
          <a:prstGeom prst="rect">
            <a:avLst/>
          </a:prstGeom>
        </p:spPr>
        <p:txBody>
          <a:bodyPr spcFirstLastPara="1" wrap="square" lIns="91425" tIns="91425" rIns="91425" bIns="91425" anchor="t" anchorCtr="0">
            <a:noAutofit/>
          </a:bodyPr>
          <a:lstStyle/>
          <a:p>
            <a:pPr marL="114300" lvl="0" indent="0" algn="l" rtl="0">
              <a:lnSpc>
                <a:spcPct val="200000"/>
              </a:lnSpc>
              <a:spcBef>
                <a:spcPts val="0"/>
              </a:spcBef>
              <a:spcAft>
                <a:spcPts val="0"/>
              </a:spcAft>
              <a:buSzPts val="1800"/>
              <a:buNone/>
            </a:pPr>
            <a:endParaRPr lang="en-CA" dirty="0"/>
          </a:p>
        </p:txBody>
      </p:sp>
      <p:pic>
        <p:nvPicPr>
          <p:cNvPr id="7" name="Picture 6">
            <a:extLst>
              <a:ext uri="{FF2B5EF4-FFF2-40B4-BE49-F238E27FC236}">
                <a16:creationId xmlns:a16="http://schemas.microsoft.com/office/drawing/2014/main" id="{3D7A7F08-7265-4ACF-873C-BEE30796E883}"/>
              </a:ext>
            </a:extLst>
          </p:cNvPr>
          <p:cNvPicPr>
            <a:picLocks noChangeAspect="1"/>
          </p:cNvPicPr>
          <p:nvPr/>
        </p:nvPicPr>
        <p:blipFill>
          <a:blip r:embed="rId3"/>
          <a:stretch>
            <a:fillRect/>
          </a:stretch>
        </p:blipFill>
        <p:spPr>
          <a:xfrm>
            <a:off x="663933" y="449416"/>
            <a:ext cx="3629433" cy="4244667"/>
          </a:xfrm>
          <a:prstGeom prst="rect">
            <a:avLst/>
          </a:prstGeom>
        </p:spPr>
      </p:pic>
      <p:pic>
        <p:nvPicPr>
          <p:cNvPr id="9" name="Picture 8">
            <a:extLst>
              <a:ext uri="{FF2B5EF4-FFF2-40B4-BE49-F238E27FC236}">
                <a16:creationId xmlns:a16="http://schemas.microsoft.com/office/drawing/2014/main" id="{3838439D-D4DE-4B0E-918B-CA13B9CBB25F}"/>
              </a:ext>
            </a:extLst>
          </p:cNvPr>
          <p:cNvPicPr>
            <a:picLocks noChangeAspect="1"/>
          </p:cNvPicPr>
          <p:nvPr/>
        </p:nvPicPr>
        <p:blipFill>
          <a:blip r:embed="rId4"/>
          <a:stretch>
            <a:fillRect/>
          </a:stretch>
        </p:blipFill>
        <p:spPr>
          <a:xfrm>
            <a:off x="4860063" y="449415"/>
            <a:ext cx="3670839" cy="4244667"/>
          </a:xfrm>
          <a:prstGeom prst="rect">
            <a:avLst/>
          </a:prstGeom>
        </p:spPr>
      </p:pic>
    </p:spTree>
    <p:extLst>
      <p:ext uri="{BB962C8B-B14F-4D97-AF65-F5344CB8AC3E}">
        <p14:creationId xmlns:p14="http://schemas.microsoft.com/office/powerpoint/2010/main" val="21150898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latin typeface="Oswald" panose="00000500000000000000" pitchFamily="2" charset="0"/>
                <a:ea typeface="Calibri" panose="020F0502020204030204" pitchFamily="34" charset="0"/>
                <a:cs typeface="Times New Roman" panose="02020603050405020304" pitchFamily="18" charset="0"/>
              </a:rPr>
              <a:t>PRELIMINARY</a:t>
            </a:r>
            <a:r>
              <a:rPr lang="en-CA" sz="4000" b="1" dirty="0">
                <a:effectLst/>
                <a:latin typeface="Oswald" panose="00000500000000000000" pitchFamily="2" charset="0"/>
                <a:ea typeface="Calibri" panose="020F0502020204030204" pitchFamily="34" charset="0"/>
                <a:cs typeface="Times New Roman" panose="02020603050405020304" pitchFamily="18" charset="0"/>
              </a:rPr>
              <a:t> ANALYSIS</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5411122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Analytical Questions </a:t>
            </a:r>
            <a:endParaRPr dirty="0"/>
          </a:p>
        </p:txBody>
      </p:sp>
      <p:sp>
        <p:nvSpPr>
          <p:cNvPr id="110" name="Google Shape;110;p18"/>
          <p:cNvSpPr txBox="1">
            <a:spLocks noGrp="1"/>
          </p:cNvSpPr>
          <p:nvPr>
            <p:ph type="body" idx="1"/>
          </p:nvPr>
        </p:nvSpPr>
        <p:spPr>
          <a:xfrm>
            <a:off x="311700" y="1124450"/>
            <a:ext cx="7634700" cy="33603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0"/>
              </a:spcBef>
              <a:spcAft>
                <a:spcPts val="0"/>
              </a:spcAft>
              <a:buSzPts val="1800"/>
              <a:buChar char="❏"/>
            </a:pPr>
            <a:r>
              <a:rPr lang="en"/>
              <a:t>What are the key indicators that lead to heart disease ?</a:t>
            </a:r>
            <a:endParaRPr/>
          </a:p>
          <a:p>
            <a:pPr marL="457200" lvl="0" indent="-342900" algn="l" rtl="0">
              <a:lnSpc>
                <a:spcPct val="200000"/>
              </a:lnSpc>
              <a:spcBef>
                <a:spcPts val="0"/>
              </a:spcBef>
              <a:spcAft>
                <a:spcPts val="0"/>
              </a:spcAft>
              <a:buSzPts val="1800"/>
              <a:buChar char="❏"/>
            </a:pPr>
            <a:r>
              <a:rPr lang="en"/>
              <a:t>What factors had the greatest influence on a person developing heart disease and in what proportions ?</a:t>
            </a:r>
            <a:endParaRPr/>
          </a:p>
          <a:p>
            <a:pPr marL="457200" lvl="0" indent="-342900" algn="l" rtl="0">
              <a:lnSpc>
                <a:spcPct val="200000"/>
              </a:lnSpc>
              <a:spcBef>
                <a:spcPts val="0"/>
              </a:spcBef>
              <a:spcAft>
                <a:spcPts val="0"/>
              </a:spcAft>
              <a:buSzPts val="1800"/>
              <a:buChar char="❏"/>
            </a:pPr>
            <a:r>
              <a:rPr lang="en"/>
              <a:t>Can a machine learning model accurately predict whether a person will develop heart disease based on the data provided ?</a:t>
            </a:r>
            <a:endParaRPr/>
          </a:p>
        </p:txBody>
      </p:sp>
      <p:pic>
        <p:nvPicPr>
          <p:cNvPr id="111" name="Google Shape;111;p18"/>
          <p:cNvPicPr preferRelativeResize="0"/>
          <p:nvPr/>
        </p:nvPicPr>
        <p:blipFill>
          <a:blip r:embed="rId3">
            <a:alphaModFix/>
          </a:blip>
          <a:stretch>
            <a:fillRect/>
          </a:stretch>
        </p:blipFill>
        <p:spPr>
          <a:xfrm>
            <a:off x="7333375" y="3432050"/>
            <a:ext cx="1498926" cy="1487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32FA7-BD69-4910-8B6B-15F77E0906D5}"/>
              </a:ext>
            </a:extLst>
          </p:cNvPr>
          <p:cNvSpPr>
            <a:spLocks noGrp="1"/>
          </p:cNvSpPr>
          <p:nvPr>
            <p:ph type="title"/>
          </p:nvPr>
        </p:nvSpPr>
        <p:spPr/>
        <p:txBody>
          <a:bodyPr/>
          <a:lstStyle/>
          <a:p>
            <a:r>
              <a:rPr lang="en-CA" dirty="0"/>
              <a:t>Correlation among the columns </a:t>
            </a:r>
          </a:p>
        </p:txBody>
      </p:sp>
      <p:sp>
        <p:nvSpPr>
          <p:cNvPr id="3" name="Text Placeholder 2">
            <a:extLst>
              <a:ext uri="{FF2B5EF4-FFF2-40B4-BE49-F238E27FC236}">
                <a16:creationId xmlns:a16="http://schemas.microsoft.com/office/drawing/2014/main" id="{B8AB5A90-11EC-48C2-867B-A9252BFC9EC5}"/>
              </a:ext>
            </a:extLst>
          </p:cNvPr>
          <p:cNvSpPr>
            <a:spLocks noGrp="1"/>
          </p:cNvSpPr>
          <p:nvPr>
            <p:ph type="body" idx="1"/>
          </p:nvPr>
        </p:nvSpPr>
        <p:spPr>
          <a:xfrm>
            <a:off x="2179320" y="1714500"/>
            <a:ext cx="4655820" cy="2400300"/>
          </a:xfrm>
        </p:spPr>
        <p:txBody>
          <a:bodyPr/>
          <a:lstStyle/>
          <a:p>
            <a:endParaRPr lang="en-CA" dirty="0"/>
          </a:p>
        </p:txBody>
      </p:sp>
      <p:pic>
        <p:nvPicPr>
          <p:cNvPr id="5" name="Picture 4">
            <a:extLst>
              <a:ext uri="{FF2B5EF4-FFF2-40B4-BE49-F238E27FC236}">
                <a16:creationId xmlns:a16="http://schemas.microsoft.com/office/drawing/2014/main" id="{CA21145C-6DE5-4BB5-9A24-C61E4BF83194}"/>
              </a:ext>
            </a:extLst>
          </p:cNvPr>
          <p:cNvPicPr>
            <a:picLocks noChangeAspect="1"/>
          </p:cNvPicPr>
          <p:nvPr/>
        </p:nvPicPr>
        <p:blipFill>
          <a:blip r:embed="rId2"/>
          <a:stretch>
            <a:fillRect/>
          </a:stretch>
        </p:blipFill>
        <p:spPr>
          <a:xfrm>
            <a:off x="647700" y="1203960"/>
            <a:ext cx="7833360" cy="3494515"/>
          </a:xfrm>
          <a:prstGeom prst="rect">
            <a:avLst/>
          </a:prstGeom>
        </p:spPr>
      </p:pic>
    </p:spTree>
    <p:extLst>
      <p:ext uri="{BB962C8B-B14F-4D97-AF65-F5344CB8AC3E}">
        <p14:creationId xmlns:p14="http://schemas.microsoft.com/office/powerpoint/2010/main" val="2898478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4C2D3-F6F7-4CEA-9583-DC4E9A275FC9}"/>
              </a:ext>
            </a:extLst>
          </p:cNvPr>
          <p:cNvSpPr>
            <a:spLocks noGrp="1"/>
          </p:cNvSpPr>
          <p:nvPr>
            <p:ph type="title"/>
          </p:nvPr>
        </p:nvSpPr>
        <p:spPr/>
        <p:txBody>
          <a:bodyPr/>
          <a:lstStyle/>
          <a:p>
            <a:r>
              <a:rPr lang="en-CA" dirty="0"/>
              <a:t>Logistic Regression and Random Forest Classification</a:t>
            </a:r>
          </a:p>
        </p:txBody>
      </p:sp>
      <p:sp>
        <p:nvSpPr>
          <p:cNvPr id="3" name="Text Placeholder 2">
            <a:extLst>
              <a:ext uri="{FF2B5EF4-FFF2-40B4-BE49-F238E27FC236}">
                <a16:creationId xmlns:a16="http://schemas.microsoft.com/office/drawing/2014/main" id="{21DF0818-D84D-4677-96B6-74BC0790E62C}"/>
              </a:ext>
            </a:extLst>
          </p:cNvPr>
          <p:cNvSpPr>
            <a:spLocks noGrp="1"/>
          </p:cNvSpPr>
          <p:nvPr>
            <p:ph type="body" idx="1"/>
          </p:nvPr>
        </p:nvSpPr>
        <p:spPr/>
        <p:txBody>
          <a:bodyPr/>
          <a:lstStyle/>
          <a:p>
            <a:endParaRPr lang="en-CA" dirty="0"/>
          </a:p>
        </p:txBody>
      </p:sp>
      <p:pic>
        <p:nvPicPr>
          <p:cNvPr id="5" name="Picture 4">
            <a:extLst>
              <a:ext uri="{FF2B5EF4-FFF2-40B4-BE49-F238E27FC236}">
                <a16:creationId xmlns:a16="http://schemas.microsoft.com/office/drawing/2014/main" id="{94C1BEEC-3444-4440-9FF5-1361D7F9E26C}"/>
              </a:ext>
            </a:extLst>
          </p:cNvPr>
          <p:cNvPicPr>
            <a:picLocks noChangeAspect="1"/>
          </p:cNvPicPr>
          <p:nvPr/>
        </p:nvPicPr>
        <p:blipFill>
          <a:blip r:embed="rId2"/>
          <a:stretch>
            <a:fillRect/>
          </a:stretch>
        </p:blipFill>
        <p:spPr>
          <a:xfrm>
            <a:off x="335751" y="1152475"/>
            <a:ext cx="3992409" cy="3419457"/>
          </a:xfrm>
          <a:prstGeom prst="rect">
            <a:avLst/>
          </a:prstGeom>
        </p:spPr>
      </p:pic>
      <p:pic>
        <p:nvPicPr>
          <p:cNvPr id="7" name="Picture 6">
            <a:extLst>
              <a:ext uri="{FF2B5EF4-FFF2-40B4-BE49-F238E27FC236}">
                <a16:creationId xmlns:a16="http://schemas.microsoft.com/office/drawing/2014/main" id="{A42D6851-9606-4A38-9738-70E651A6A575}"/>
              </a:ext>
            </a:extLst>
          </p:cNvPr>
          <p:cNvPicPr>
            <a:picLocks noChangeAspect="1"/>
          </p:cNvPicPr>
          <p:nvPr/>
        </p:nvPicPr>
        <p:blipFill>
          <a:blip r:embed="rId3"/>
          <a:stretch>
            <a:fillRect/>
          </a:stretch>
        </p:blipFill>
        <p:spPr>
          <a:xfrm>
            <a:off x="4678680" y="1152475"/>
            <a:ext cx="4202099" cy="3416400"/>
          </a:xfrm>
          <a:prstGeom prst="rect">
            <a:avLst/>
          </a:prstGeom>
        </p:spPr>
      </p:pic>
    </p:spTree>
    <p:extLst>
      <p:ext uri="{BB962C8B-B14F-4D97-AF65-F5344CB8AC3E}">
        <p14:creationId xmlns:p14="http://schemas.microsoft.com/office/powerpoint/2010/main" val="912009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solidFill>
                  <a:schemeClr val="lt1"/>
                </a:solidFill>
                <a:latin typeface="Oswald" panose="00000500000000000000" pitchFamily="2" charset="0"/>
                <a:cs typeface="Times New Roman" panose="02020603050405020304" pitchFamily="18" charset="0"/>
              </a:rPr>
              <a:t>DASHBOARD</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14477828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Conclusion </a:t>
            </a:r>
            <a:endParaRPr dirty="0"/>
          </a:p>
          <a:p>
            <a:pPr marL="0" lvl="0" indent="0" algn="l" rtl="0">
              <a:spcBef>
                <a:spcPts val="0"/>
              </a:spcBef>
              <a:spcAft>
                <a:spcPts val="0"/>
              </a:spcAft>
              <a:buNone/>
            </a:pPr>
            <a:endParaRPr dirty="0"/>
          </a:p>
        </p:txBody>
      </p:sp>
      <p:sp>
        <p:nvSpPr>
          <p:cNvPr id="126" name="Google Shape;126;p20"/>
          <p:cNvSpPr txBox="1">
            <a:spLocks noGrp="1"/>
          </p:cNvSpPr>
          <p:nvPr>
            <p:ph type="body" idx="1"/>
          </p:nvPr>
        </p:nvSpPr>
        <p:spPr>
          <a:xfrm>
            <a:off x="311700" y="1569675"/>
            <a:ext cx="8520600" cy="299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2100" b="1" dirty="0">
              <a:solidFill>
                <a:schemeClr val="dk1"/>
              </a:solidFill>
            </a:endParaRPr>
          </a:p>
          <a:p>
            <a:pPr marL="0" lvl="0" indent="0" algn="l" rtl="0">
              <a:spcBef>
                <a:spcPts val="1600"/>
              </a:spcBef>
              <a:spcAft>
                <a:spcPts val="0"/>
              </a:spcAft>
              <a:buNone/>
            </a:pPr>
            <a:endParaRPr lang="en-CA" sz="2100" b="1" dirty="0">
              <a:solidFill>
                <a:schemeClr val="dk1"/>
              </a:solidFill>
            </a:endParaRPr>
          </a:p>
          <a:p>
            <a:pPr marL="0" lvl="0" indent="0" algn="l" rtl="0">
              <a:spcBef>
                <a:spcPts val="1600"/>
              </a:spcBef>
              <a:spcAft>
                <a:spcPts val="0"/>
              </a:spcAft>
              <a:buNone/>
            </a:pPr>
            <a:endParaRPr sz="2100" b="1" dirty="0">
              <a:solidFill>
                <a:schemeClr val="dk1"/>
              </a:solidFill>
            </a:endParaRPr>
          </a:p>
          <a:p>
            <a:pPr marL="342900" lvl="0" algn="l" rtl="0">
              <a:spcBef>
                <a:spcPts val="1600"/>
              </a:spcBef>
              <a:spcAft>
                <a:spcPts val="0"/>
              </a:spcAft>
              <a:buFont typeface="Wingdings" panose="05000000000000000000" pitchFamily="2" charset="2"/>
              <a:buChar char="v"/>
            </a:pPr>
            <a:r>
              <a:rPr lang="en" sz="2100" b="1" dirty="0">
                <a:solidFill>
                  <a:schemeClr val="dk1"/>
                </a:solidFill>
              </a:rPr>
              <a:t>Findings</a:t>
            </a:r>
            <a:endParaRPr sz="2100" b="1" dirty="0">
              <a:solidFill>
                <a:schemeClr val="dk1"/>
              </a:solidFill>
            </a:endParaRPr>
          </a:p>
          <a:p>
            <a:pPr marL="342900" lvl="0" algn="l" rtl="0">
              <a:spcBef>
                <a:spcPts val="1600"/>
              </a:spcBef>
              <a:spcAft>
                <a:spcPts val="0"/>
              </a:spcAft>
              <a:buFont typeface="Wingdings" panose="05000000000000000000" pitchFamily="2" charset="2"/>
              <a:buChar char="v"/>
            </a:pPr>
            <a:r>
              <a:rPr lang="en" sz="2100" b="1" dirty="0">
                <a:solidFill>
                  <a:schemeClr val="dk1"/>
                </a:solidFill>
              </a:rPr>
              <a:t>Tableau Storyboard - </a:t>
            </a:r>
            <a:r>
              <a:rPr lang="en-CA" sz="2100" b="1" dirty="0">
                <a:solidFill>
                  <a:schemeClr val="dk1"/>
                </a:solidFill>
              </a:rPr>
              <a:t>https://public.tableau.com/app/profile/ethan.mcbride/viz/HeartDiseaseKeyIndicatorsDashboard/GeneralOverview</a:t>
            </a:r>
            <a:endParaRPr sz="2100" b="1" dirty="0">
              <a:solidFill>
                <a:schemeClr val="dk1"/>
              </a:solidFill>
            </a:endParaRPr>
          </a:p>
          <a:p>
            <a:pPr marL="0" lvl="0" indent="0" algn="l" rtl="0">
              <a:lnSpc>
                <a:spcPct val="200000"/>
              </a:lnSpc>
              <a:spcBef>
                <a:spcPts val="1600"/>
              </a:spcBef>
              <a:spcAft>
                <a:spcPts val="1600"/>
              </a:spcAft>
              <a:buNone/>
            </a:pPr>
            <a:endParaRPr dirty="0"/>
          </a:p>
        </p:txBody>
      </p:sp>
      <p:pic>
        <p:nvPicPr>
          <p:cNvPr id="3" name="Picture 2">
            <a:extLst>
              <a:ext uri="{FF2B5EF4-FFF2-40B4-BE49-F238E27FC236}">
                <a16:creationId xmlns:a16="http://schemas.microsoft.com/office/drawing/2014/main" id="{F44DD5D6-4B9F-4501-B1E7-8CA7A2DC8B54}"/>
              </a:ext>
            </a:extLst>
          </p:cNvPr>
          <p:cNvPicPr>
            <a:picLocks noChangeAspect="1"/>
          </p:cNvPicPr>
          <p:nvPr/>
        </p:nvPicPr>
        <p:blipFill>
          <a:blip r:embed="rId3"/>
          <a:stretch>
            <a:fillRect/>
          </a:stretch>
        </p:blipFill>
        <p:spPr>
          <a:xfrm>
            <a:off x="2971800" y="178324"/>
            <a:ext cx="5966460" cy="4037937"/>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p:nvPr/>
        </p:nvSpPr>
        <p:spPr>
          <a:xfrm>
            <a:off x="0" y="0"/>
            <a:ext cx="91611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txBox="1">
            <a:spLocks noGrp="1"/>
          </p:cNvSpPr>
          <p:nvPr>
            <p:ph type="title" idx="4294967295"/>
          </p:nvPr>
        </p:nvSpPr>
        <p:spPr>
          <a:xfrm>
            <a:off x="311700" y="372500"/>
            <a:ext cx="85206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The Team</a:t>
            </a:r>
            <a:endParaRPr>
              <a:solidFill>
                <a:schemeClr val="lt1"/>
              </a:solidFill>
            </a:endParaRPr>
          </a:p>
        </p:txBody>
      </p:sp>
      <p:pic>
        <p:nvPicPr>
          <p:cNvPr id="134" name="Google Shape;134;p21" descr="Corporate headshot of a woman"/>
          <p:cNvPicPr preferRelativeResize="0"/>
          <p:nvPr/>
        </p:nvPicPr>
        <p:blipFill>
          <a:blip r:embed="rId3">
            <a:alphaModFix/>
          </a:blip>
          <a:stretch>
            <a:fillRect/>
          </a:stretch>
        </p:blipFill>
        <p:spPr>
          <a:xfrm>
            <a:off x="311688" y="1285300"/>
            <a:ext cx="1644300" cy="1644300"/>
          </a:xfrm>
          <a:prstGeom prst="ellipse">
            <a:avLst/>
          </a:prstGeom>
          <a:noFill/>
          <a:ln>
            <a:noFill/>
          </a:ln>
        </p:spPr>
      </p:pic>
      <p:sp>
        <p:nvSpPr>
          <p:cNvPr id="135" name="Google Shape;135;p21"/>
          <p:cNvSpPr txBox="1">
            <a:spLocks noGrp="1"/>
          </p:cNvSpPr>
          <p:nvPr>
            <p:ph type="body" idx="4294967295"/>
          </p:nvPr>
        </p:nvSpPr>
        <p:spPr>
          <a:xfrm>
            <a:off x="164950"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Ethan McBride</a:t>
            </a:r>
            <a:endParaRPr sz="1700">
              <a:solidFill>
                <a:schemeClr val="dk1"/>
              </a:solidFill>
            </a:endParaRPr>
          </a:p>
        </p:txBody>
      </p:sp>
      <p:cxnSp>
        <p:nvCxnSpPr>
          <p:cNvPr id="136" name="Google Shape;136;p21"/>
          <p:cNvCxnSpPr/>
          <p:nvPr/>
        </p:nvCxnSpPr>
        <p:spPr>
          <a:xfrm>
            <a:off x="1118175" y="3561938"/>
            <a:ext cx="270900" cy="0"/>
          </a:xfrm>
          <a:prstGeom prst="straightConnector1">
            <a:avLst/>
          </a:prstGeom>
          <a:noFill/>
          <a:ln w="9525" cap="flat" cmpd="sng">
            <a:solidFill>
              <a:schemeClr val="dk2"/>
            </a:solidFill>
            <a:prstDash val="solid"/>
            <a:round/>
            <a:headEnd type="none" w="sm" len="sm"/>
            <a:tailEnd type="none" w="sm" len="sm"/>
          </a:ln>
        </p:spPr>
      </p:cxnSp>
      <p:sp>
        <p:nvSpPr>
          <p:cNvPr id="137" name="Google Shape;137;p21"/>
          <p:cNvSpPr txBox="1">
            <a:spLocks noGrp="1"/>
          </p:cNvSpPr>
          <p:nvPr>
            <p:ph type="body" idx="4294967295"/>
          </p:nvPr>
        </p:nvSpPr>
        <p:spPr>
          <a:xfrm>
            <a:off x="164925" y="36416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38" name="Google Shape;138;p21" descr="Corporate headshot of a man"/>
          <p:cNvPicPr preferRelativeResize="0"/>
          <p:nvPr/>
        </p:nvPicPr>
        <p:blipFill>
          <a:blip r:embed="rId4">
            <a:alphaModFix/>
          </a:blip>
          <a:stretch>
            <a:fillRect/>
          </a:stretch>
        </p:blipFill>
        <p:spPr>
          <a:xfrm>
            <a:off x="2649421" y="1322375"/>
            <a:ext cx="1644300" cy="1644000"/>
          </a:xfrm>
          <a:prstGeom prst="ellipse">
            <a:avLst/>
          </a:prstGeom>
          <a:noFill/>
          <a:ln>
            <a:noFill/>
          </a:ln>
        </p:spPr>
      </p:pic>
      <p:sp>
        <p:nvSpPr>
          <p:cNvPr id="139" name="Google Shape;139;p21"/>
          <p:cNvSpPr txBox="1">
            <a:spLocks noGrp="1"/>
          </p:cNvSpPr>
          <p:nvPr>
            <p:ph type="body" idx="4294967295"/>
          </p:nvPr>
        </p:nvSpPr>
        <p:spPr>
          <a:xfrm>
            <a:off x="2374559"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Andres Pombo</a:t>
            </a:r>
            <a:endParaRPr sz="1700">
              <a:solidFill>
                <a:schemeClr val="dk1"/>
              </a:solidFill>
            </a:endParaRPr>
          </a:p>
        </p:txBody>
      </p:sp>
      <p:cxnSp>
        <p:nvCxnSpPr>
          <p:cNvPr id="140" name="Google Shape;140;p21"/>
          <p:cNvCxnSpPr/>
          <p:nvPr/>
        </p:nvCxnSpPr>
        <p:spPr>
          <a:xfrm>
            <a:off x="3327800"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1" name="Google Shape;141;p21"/>
          <p:cNvSpPr txBox="1">
            <a:spLocks noGrp="1"/>
          </p:cNvSpPr>
          <p:nvPr>
            <p:ph type="body" idx="4294967295"/>
          </p:nvPr>
        </p:nvSpPr>
        <p:spPr>
          <a:xfrm>
            <a:off x="2220395" y="13467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42" name="Google Shape;142;p21" descr="Corporate headshot of a woman"/>
          <p:cNvPicPr preferRelativeResize="0"/>
          <p:nvPr/>
        </p:nvPicPr>
        <p:blipFill>
          <a:blip r:embed="rId5">
            <a:alphaModFix/>
          </a:blip>
          <a:stretch>
            <a:fillRect/>
          </a:stretch>
        </p:blipFill>
        <p:spPr>
          <a:xfrm>
            <a:off x="4867379" y="1322213"/>
            <a:ext cx="1644300" cy="1644300"/>
          </a:xfrm>
          <a:prstGeom prst="ellipse">
            <a:avLst/>
          </a:prstGeom>
          <a:noFill/>
          <a:ln>
            <a:noFill/>
          </a:ln>
        </p:spPr>
      </p:pic>
      <p:sp>
        <p:nvSpPr>
          <p:cNvPr id="143" name="Google Shape;143;p21"/>
          <p:cNvSpPr txBox="1">
            <a:spLocks noGrp="1"/>
          </p:cNvSpPr>
          <p:nvPr>
            <p:ph type="body" idx="4294967295"/>
          </p:nvPr>
        </p:nvSpPr>
        <p:spPr>
          <a:xfrm>
            <a:off x="4584180"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Sergei Zhukov</a:t>
            </a:r>
            <a:endParaRPr sz="1700">
              <a:solidFill>
                <a:schemeClr val="dk1"/>
              </a:solidFill>
            </a:endParaRPr>
          </a:p>
        </p:txBody>
      </p:sp>
      <p:cxnSp>
        <p:nvCxnSpPr>
          <p:cNvPr id="144" name="Google Shape;144;p21"/>
          <p:cNvCxnSpPr/>
          <p:nvPr/>
        </p:nvCxnSpPr>
        <p:spPr>
          <a:xfrm>
            <a:off x="5554075"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5" name="Google Shape;145;p21"/>
          <p:cNvSpPr txBox="1">
            <a:spLocks noGrp="1"/>
          </p:cNvSpPr>
          <p:nvPr>
            <p:ph type="body" idx="4294967295"/>
          </p:nvPr>
        </p:nvSpPr>
        <p:spPr>
          <a:xfrm>
            <a:off x="2649431" y="3641650"/>
            <a:ext cx="4112100" cy="1153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400"/>
              <a:t>         Thank you </a:t>
            </a:r>
            <a:endParaRPr sz="3900"/>
          </a:p>
        </p:txBody>
      </p:sp>
      <p:pic>
        <p:nvPicPr>
          <p:cNvPr id="146" name="Google Shape;146;p21" descr="Corporate headshot of a man"/>
          <p:cNvPicPr preferRelativeResize="0"/>
          <p:nvPr/>
        </p:nvPicPr>
        <p:blipFill>
          <a:blip r:embed="rId6">
            <a:alphaModFix/>
          </a:blip>
          <a:stretch>
            <a:fillRect/>
          </a:stretch>
        </p:blipFill>
        <p:spPr>
          <a:xfrm>
            <a:off x="7085338" y="1322225"/>
            <a:ext cx="1644300" cy="1644300"/>
          </a:xfrm>
          <a:prstGeom prst="ellipse">
            <a:avLst/>
          </a:prstGeom>
          <a:noFill/>
          <a:ln>
            <a:noFill/>
          </a:ln>
        </p:spPr>
      </p:pic>
      <p:sp>
        <p:nvSpPr>
          <p:cNvPr id="147" name="Google Shape;147;p21"/>
          <p:cNvSpPr txBox="1">
            <a:spLocks noGrp="1"/>
          </p:cNvSpPr>
          <p:nvPr>
            <p:ph type="body" idx="4294967295"/>
          </p:nvPr>
        </p:nvSpPr>
        <p:spPr>
          <a:xfrm>
            <a:off x="6793801"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Marian Salgadoe</a:t>
            </a:r>
            <a:endParaRPr sz="1700">
              <a:solidFill>
                <a:schemeClr val="dk1"/>
              </a:solidFill>
            </a:endParaRPr>
          </a:p>
        </p:txBody>
      </p:sp>
      <p:cxnSp>
        <p:nvCxnSpPr>
          <p:cNvPr id="148" name="Google Shape;148;p21"/>
          <p:cNvCxnSpPr/>
          <p:nvPr/>
        </p:nvCxnSpPr>
        <p:spPr>
          <a:xfrm>
            <a:off x="7747050"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9" name="Google Shape;149;p21"/>
          <p:cNvSpPr txBox="1">
            <a:spLocks noGrp="1"/>
          </p:cNvSpPr>
          <p:nvPr>
            <p:ph type="body" idx="4294967295"/>
          </p:nvPr>
        </p:nvSpPr>
        <p:spPr>
          <a:xfrm>
            <a:off x="6793795" y="36416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50" name="Google Shape;150;p21"/>
          <p:cNvPicPr preferRelativeResize="0"/>
          <p:nvPr/>
        </p:nvPicPr>
        <p:blipFill>
          <a:blip r:embed="rId7">
            <a:alphaModFix/>
          </a:blip>
          <a:stretch>
            <a:fillRect/>
          </a:stretch>
        </p:blipFill>
        <p:spPr>
          <a:xfrm>
            <a:off x="6680475" y="834950"/>
            <a:ext cx="2177401" cy="2273951"/>
          </a:xfrm>
          <a:prstGeom prst="rect">
            <a:avLst/>
          </a:prstGeom>
          <a:noFill/>
          <a:ln>
            <a:noFill/>
          </a:ln>
        </p:spPr>
      </p:pic>
      <p:pic>
        <p:nvPicPr>
          <p:cNvPr id="151" name="Google Shape;151;p21"/>
          <p:cNvPicPr preferRelativeResize="0"/>
          <p:nvPr/>
        </p:nvPicPr>
        <p:blipFill>
          <a:blip r:embed="rId8">
            <a:alphaModFix/>
          </a:blip>
          <a:stretch>
            <a:fillRect/>
          </a:stretch>
        </p:blipFill>
        <p:spPr>
          <a:xfrm>
            <a:off x="2504200" y="1140075"/>
            <a:ext cx="1934750" cy="2003749"/>
          </a:xfrm>
          <a:prstGeom prst="rect">
            <a:avLst/>
          </a:prstGeom>
          <a:noFill/>
          <a:ln>
            <a:noFill/>
          </a:ln>
        </p:spPr>
      </p:pic>
      <p:pic>
        <p:nvPicPr>
          <p:cNvPr id="152" name="Google Shape;152;p21"/>
          <p:cNvPicPr preferRelativeResize="0"/>
          <p:nvPr/>
        </p:nvPicPr>
        <p:blipFill>
          <a:blip r:embed="rId9">
            <a:alphaModFix/>
          </a:blip>
          <a:stretch>
            <a:fillRect/>
          </a:stretch>
        </p:blipFill>
        <p:spPr>
          <a:xfrm>
            <a:off x="286250" y="1157300"/>
            <a:ext cx="1934750" cy="2003750"/>
          </a:xfrm>
          <a:prstGeom prst="rect">
            <a:avLst/>
          </a:prstGeom>
          <a:noFill/>
          <a:ln>
            <a:noFill/>
          </a:ln>
        </p:spPr>
      </p:pic>
      <p:pic>
        <p:nvPicPr>
          <p:cNvPr id="153" name="Google Shape;153;p21"/>
          <p:cNvPicPr preferRelativeResize="0"/>
          <p:nvPr/>
        </p:nvPicPr>
        <p:blipFill>
          <a:blip r:embed="rId10">
            <a:alphaModFix/>
          </a:blip>
          <a:stretch>
            <a:fillRect/>
          </a:stretch>
        </p:blipFill>
        <p:spPr>
          <a:xfrm>
            <a:off x="4523350" y="1071087"/>
            <a:ext cx="2072726" cy="20727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t>CONTENTS</a:t>
            </a:r>
            <a:endParaRPr sz="4000" dirty="0"/>
          </a:p>
        </p:txBody>
      </p:sp>
      <p:sp>
        <p:nvSpPr>
          <p:cNvPr id="66" name="Google Shape;66;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0"/>
              </a:spcBef>
              <a:spcAft>
                <a:spcPts val="0"/>
              </a:spcAft>
              <a:buSzPts val="1800"/>
              <a:buChar char="❏"/>
            </a:pPr>
            <a:r>
              <a:rPr lang="en" dirty="0"/>
              <a:t>Overview</a:t>
            </a:r>
            <a:endParaRPr dirty="0"/>
          </a:p>
          <a:p>
            <a:pPr marL="457200" lvl="0" indent="-342900" algn="l" rtl="0">
              <a:lnSpc>
                <a:spcPct val="200000"/>
              </a:lnSpc>
              <a:spcBef>
                <a:spcPts val="0"/>
              </a:spcBef>
              <a:spcAft>
                <a:spcPts val="0"/>
              </a:spcAft>
              <a:buSzPts val="1800"/>
              <a:buChar char="❏"/>
            </a:pPr>
            <a:r>
              <a:rPr lang="en" dirty="0"/>
              <a:t>Objective</a:t>
            </a:r>
            <a:endParaRPr dirty="0"/>
          </a:p>
          <a:p>
            <a:pPr marL="457200" lvl="0" indent="-342900" algn="l" rtl="0">
              <a:lnSpc>
                <a:spcPct val="200000"/>
              </a:lnSpc>
              <a:spcBef>
                <a:spcPts val="0"/>
              </a:spcBef>
              <a:spcAft>
                <a:spcPts val="0"/>
              </a:spcAft>
              <a:buSzPts val="1800"/>
              <a:buChar char="❏"/>
            </a:pPr>
            <a:r>
              <a:rPr lang="en" dirty="0"/>
              <a:t>Data Sources</a:t>
            </a:r>
            <a:endParaRPr dirty="0"/>
          </a:p>
          <a:p>
            <a:pPr marL="457200" lvl="0" indent="-342900" algn="l" rtl="0">
              <a:lnSpc>
                <a:spcPct val="200000"/>
              </a:lnSpc>
              <a:spcBef>
                <a:spcPts val="0"/>
              </a:spcBef>
              <a:spcAft>
                <a:spcPts val="0"/>
              </a:spcAft>
              <a:buSzPts val="1800"/>
              <a:buChar char="❏"/>
            </a:pPr>
            <a:r>
              <a:rPr lang="en" dirty="0"/>
              <a:t>Analytical Questions </a:t>
            </a:r>
            <a:endParaRPr dirty="0"/>
          </a:p>
          <a:p>
            <a:pPr marL="457200" lvl="0" indent="-342900" algn="l" rtl="0">
              <a:lnSpc>
                <a:spcPct val="200000"/>
              </a:lnSpc>
              <a:spcBef>
                <a:spcPts val="0"/>
              </a:spcBef>
              <a:spcAft>
                <a:spcPts val="0"/>
              </a:spcAft>
              <a:buSzPts val="1800"/>
              <a:buChar char="❏"/>
            </a:pPr>
            <a:r>
              <a:rPr lang="en" dirty="0"/>
              <a:t>Predictive Analytics</a:t>
            </a:r>
            <a:endParaRPr dirty="0"/>
          </a:p>
          <a:p>
            <a:pPr marL="457200" lvl="0" indent="-342900" algn="l" rtl="0">
              <a:lnSpc>
                <a:spcPct val="200000"/>
              </a:lnSpc>
              <a:spcBef>
                <a:spcPts val="0"/>
              </a:spcBef>
              <a:spcAft>
                <a:spcPts val="0"/>
              </a:spcAft>
              <a:buSzPts val="1800"/>
              <a:buChar char="❏"/>
            </a:pPr>
            <a:r>
              <a:rPr lang="en" dirty="0"/>
              <a:t>Conclusion</a:t>
            </a:r>
            <a:endParaRPr dirty="0"/>
          </a:p>
        </p:txBody>
      </p:sp>
      <p:pic>
        <p:nvPicPr>
          <p:cNvPr id="6" name="Google Shape;73;p15">
            <a:extLst>
              <a:ext uri="{FF2B5EF4-FFF2-40B4-BE49-F238E27FC236}">
                <a16:creationId xmlns:a16="http://schemas.microsoft.com/office/drawing/2014/main" id="{A5DBA89D-73B8-4276-BCE4-6DCC4D1350A8}"/>
              </a:ext>
            </a:extLst>
          </p:cNvPr>
          <p:cNvPicPr preferRelativeResize="0"/>
          <p:nvPr/>
        </p:nvPicPr>
        <p:blipFill>
          <a:blip r:embed="rId3">
            <a:alphaModFix/>
          </a:blip>
          <a:stretch>
            <a:fillRect/>
          </a:stretch>
        </p:blipFill>
        <p:spPr>
          <a:xfrm>
            <a:off x="3706942" y="3185160"/>
            <a:ext cx="5437058" cy="217931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335280" y="320040"/>
            <a:ext cx="8511540" cy="403098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t>OVERVIEW : </a:t>
            </a:r>
            <a:br>
              <a:rPr lang="en" sz="4200" b="1" dirty="0"/>
            </a:br>
            <a:endParaRPr sz="4200" b="1" dirty="0"/>
          </a:p>
          <a:p>
            <a:pPr>
              <a:lnSpc>
                <a:spcPct val="107000"/>
              </a:lnSpc>
              <a:spcAft>
                <a:spcPts val="800"/>
              </a:spcAft>
            </a:pPr>
            <a:r>
              <a:rPr lang="en-CA" sz="1800" dirty="0">
                <a:effectLst/>
                <a:latin typeface="Average" panose="020B0604020202020204" charset="0"/>
                <a:ea typeface="Calibri" panose="020F0502020204030204" pitchFamily="34" charset="0"/>
                <a:cs typeface="Times New Roman" panose="02020603050405020304" pitchFamily="18" charset="0"/>
              </a:rPr>
              <a:t>According to the WHO, heart diseases are the leading cause of death globally.</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Approximately 17.9 million people die each year from heart diseases and estimated around 32% of all deaths worldwide. </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There have been identified many important factors which lead to heart disease.</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Identifying those risk factors and motivating people to adopt and following healthy behaviours is very important.</a:t>
            </a:r>
            <a:endParaRPr sz="4200" dirty="0">
              <a:latin typeface="Average" panose="020B0604020202020204" charset="0"/>
            </a:endParaRPr>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762395" y="3351957"/>
            <a:ext cx="5084425" cy="1998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8173690" cy="365703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t>OBJECTIVE:</a:t>
            </a:r>
            <a:r>
              <a:rPr lang="en" sz="4200" b="1" dirty="0"/>
              <a:t> </a:t>
            </a:r>
            <a:endParaRPr sz="4200" b="1" dirty="0"/>
          </a:p>
          <a:p>
            <a:pPr>
              <a:lnSpc>
                <a:spcPct val="107000"/>
              </a:lnSpc>
              <a:spcAft>
                <a:spcPts val="800"/>
              </a:spcAft>
            </a:pPr>
            <a:br>
              <a:rPr lang="en-CA" sz="4200" b="1" dirty="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Our team use a heart disease dataset with different factors to predict which factors are at highest risk of leading to heart disease. </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Our team’s target audience would be the health care professionals as they will be able to apply the most current and up to date research and evidence to patient care and helping people preventing premature deaths related to heart diseases</a:t>
            </a:r>
            <a:r>
              <a:rPr lang="en-CA" sz="1800" dirty="0">
                <a:effectLst/>
                <a:latin typeface="Calibri" panose="020F0502020204030204" pitchFamily="34" charset="0"/>
                <a:ea typeface="Calibri" panose="020F0502020204030204" pitchFamily="34" charset="0"/>
                <a:cs typeface="Times New Roman" panose="02020603050405020304" pitchFamily="18" charset="0"/>
              </a:rPr>
              <a:t>. </a:t>
            </a:r>
            <a:br>
              <a:rPr lang="en-CA" sz="1800" dirty="0">
                <a:effectLst/>
                <a:latin typeface="Calibri" panose="020F0502020204030204" pitchFamily="34" charset="0"/>
                <a:ea typeface="Calibri" panose="020F0502020204030204" pitchFamily="34" charset="0"/>
                <a:cs typeface="Times New Roman" panose="02020603050405020304" pitchFamily="18" charset="0"/>
              </a:rPr>
            </a:br>
            <a:endParaRPr sz="4200" dirty="0"/>
          </a:p>
        </p:txBody>
      </p:sp>
      <p:pic>
        <p:nvPicPr>
          <p:cNvPr id="73" name="Google Shape;73;p15"/>
          <p:cNvPicPr preferRelativeResize="0"/>
          <p:nvPr/>
        </p:nvPicPr>
        <p:blipFill>
          <a:blip r:embed="rId3">
            <a:alphaModFix/>
          </a:blip>
          <a:stretch>
            <a:fillRect/>
          </a:stretch>
        </p:blipFill>
        <p:spPr>
          <a:xfrm>
            <a:off x="3640475" y="3406330"/>
            <a:ext cx="5084425" cy="1998125"/>
          </a:xfrm>
          <a:prstGeom prst="rect">
            <a:avLst/>
          </a:prstGeom>
          <a:noFill/>
          <a:ln>
            <a:noFill/>
          </a:ln>
        </p:spPr>
      </p:pic>
    </p:spTree>
    <p:extLst>
      <p:ext uri="{BB962C8B-B14F-4D97-AF65-F5344CB8AC3E}">
        <p14:creationId xmlns:p14="http://schemas.microsoft.com/office/powerpoint/2010/main" val="713475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DATA EXPLORATION</a:t>
            </a:r>
            <a:endParaRPr sz="4200" b="1" dirty="0"/>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4059575" y="3223450"/>
            <a:ext cx="5084425" cy="1998125"/>
          </a:xfrm>
          <a:prstGeom prst="rect">
            <a:avLst/>
          </a:prstGeom>
          <a:noFill/>
          <a:ln>
            <a:noFill/>
          </a:ln>
        </p:spPr>
      </p:pic>
    </p:spTree>
    <p:extLst>
      <p:ext uri="{BB962C8B-B14F-4D97-AF65-F5344CB8AC3E}">
        <p14:creationId xmlns:p14="http://schemas.microsoft.com/office/powerpoint/2010/main" val="1495490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265500" y="1733850"/>
            <a:ext cx="4045200" cy="16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Data Sources &amp; Resources </a:t>
            </a:r>
            <a:endParaRPr sz="4000" dirty="0"/>
          </a:p>
        </p:txBody>
      </p:sp>
      <p:sp>
        <p:nvSpPr>
          <p:cNvPr id="104" name="Google Shape;104;p17"/>
          <p:cNvSpPr txBox="1">
            <a:spLocks noGrp="1"/>
          </p:cNvSpPr>
          <p:nvPr>
            <p:ph type="body" idx="2"/>
          </p:nvPr>
        </p:nvSpPr>
        <p:spPr>
          <a:xfrm>
            <a:off x="4778475" y="182500"/>
            <a:ext cx="4297500" cy="4712100"/>
          </a:xfrm>
          <a:prstGeom prst="rect">
            <a:avLst/>
          </a:prstGeom>
        </p:spPr>
        <p:txBody>
          <a:bodyPr spcFirstLastPara="1" wrap="square" lIns="91425" tIns="91425" rIns="91425" bIns="91425" anchor="ctr" anchorCtr="0">
            <a:noAutofit/>
          </a:bodyPr>
          <a:lstStyle/>
          <a:p>
            <a:pPr lvl="0" algn="l" rtl="0">
              <a:spcBef>
                <a:spcPts val="0"/>
              </a:spcBef>
              <a:spcAft>
                <a:spcPts val="0"/>
              </a:spcAft>
              <a:buSzPts val="1800"/>
              <a:buFont typeface="Wingdings" panose="05000000000000000000" pitchFamily="2" charset="2"/>
              <a:buChar char="q"/>
            </a:pPr>
            <a:r>
              <a:rPr lang="en" sz="2000" b="1" dirty="0">
                <a:solidFill>
                  <a:srgbClr val="24292F"/>
                </a:solidFill>
                <a:highlight>
                  <a:srgbClr val="FFFFFF"/>
                </a:highlight>
              </a:rPr>
              <a:t>Data Source</a:t>
            </a:r>
            <a:r>
              <a:rPr lang="en" sz="2000" dirty="0">
                <a:solidFill>
                  <a:srgbClr val="24292F"/>
                </a:solidFill>
                <a:highlight>
                  <a:srgbClr val="FFFFFF"/>
                </a:highlight>
              </a:rPr>
              <a:t>: </a:t>
            </a:r>
            <a:r>
              <a:rPr lang="en" dirty="0">
                <a:solidFill>
                  <a:srgbClr val="24292F"/>
                </a:solidFill>
                <a:highlight>
                  <a:srgbClr val="FFFFFF"/>
                </a:highlight>
              </a:rPr>
              <a:t>heart_disease_key_indicators.csv</a:t>
            </a:r>
            <a:endParaRPr dirty="0">
              <a:solidFill>
                <a:srgbClr val="24292F"/>
              </a:solidFill>
              <a:highlight>
                <a:srgbClr val="FFFFFF"/>
              </a:highlight>
            </a:endParaRPr>
          </a:p>
          <a:p>
            <a:pPr marL="457200" lvl="0" indent="0" algn="l" rtl="0">
              <a:spcBef>
                <a:spcPts val="1200"/>
              </a:spcBef>
              <a:spcAft>
                <a:spcPts val="0"/>
              </a:spcAft>
              <a:buNone/>
            </a:pPr>
            <a:endParaRPr dirty="0">
              <a:solidFill>
                <a:srgbClr val="24292F"/>
              </a:solidFill>
              <a:highlight>
                <a:srgbClr val="FFFFFF"/>
              </a:highlight>
            </a:endParaRPr>
          </a:p>
          <a:p>
            <a:pPr lvl="0" algn="l" rtl="0">
              <a:spcBef>
                <a:spcPts val="1200"/>
              </a:spcBef>
              <a:spcAft>
                <a:spcPts val="0"/>
              </a:spcAft>
              <a:buSzPts val="1800"/>
              <a:buFont typeface="Wingdings" panose="05000000000000000000" pitchFamily="2" charset="2"/>
              <a:buChar char="q"/>
            </a:pPr>
            <a:r>
              <a:rPr lang="en" sz="2000" b="1" dirty="0">
                <a:solidFill>
                  <a:srgbClr val="24292F"/>
                </a:solidFill>
                <a:highlight>
                  <a:srgbClr val="FFFFFF"/>
                </a:highlight>
              </a:rPr>
              <a:t>Software</a:t>
            </a:r>
            <a:r>
              <a:rPr lang="en" sz="2000" dirty="0">
                <a:solidFill>
                  <a:srgbClr val="24292F"/>
                </a:solidFill>
                <a:highlight>
                  <a:srgbClr val="FFFFFF"/>
                </a:highlight>
              </a:rPr>
              <a:t>: </a:t>
            </a:r>
            <a:r>
              <a:rPr lang="en" dirty="0">
                <a:solidFill>
                  <a:srgbClr val="24292F"/>
                </a:solidFill>
                <a:highlight>
                  <a:srgbClr val="FFFFFF"/>
                </a:highlight>
              </a:rPr>
              <a:t>Python 3.7.10</a:t>
            </a:r>
            <a:r>
              <a:rPr lang="en" sz="2000" dirty="0">
                <a:solidFill>
                  <a:srgbClr val="24292F"/>
                </a:solidFill>
                <a:highlight>
                  <a:srgbClr val="FFFFFF"/>
                </a:highlight>
              </a:rPr>
              <a:t>, </a:t>
            </a:r>
            <a:r>
              <a:rPr lang="en" dirty="0">
                <a:solidFill>
                  <a:srgbClr val="24292F"/>
                </a:solidFill>
                <a:highlight>
                  <a:srgbClr val="FFFFFF"/>
                </a:highlight>
              </a:rPr>
              <a:t>Visual Studio Code 1.38.1</a:t>
            </a:r>
            <a:r>
              <a:rPr lang="en" sz="2000" dirty="0">
                <a:solidFill>
                  <a:srgbClr val="24292F"/>
                </a:solidFill>
                <a:highlight>
                  <a:srgbClr val="FFFFFF"/>
                </a:highlight>
              </a:rPr>
              <a:t>, </a:t>
            </a:r>
            <a:r>
              <a:rPr lang="en" dirty="0">
                <a:solidFill>
                  <a:srgbClr val="24292F"/>
                </a:solidFill>
                <a:highlight>
                  <a:srgbClr val="FFFFFF"/>
                </a:highlight>
              </a:rPr>
              <a:t>Jupyter Notebook</a:t>
            </a:r>
            <a:r>
              <a:rPr lang="en" sz="2000" dirty="0">
                <a:solidFill>
                  <a:srgbClr val="24292F"/>
                </a:solidFill>
                <a:highlight>
                  <a:srgbClr val="FFFFFF"/>
                </a:highlight>
              </a:rPr>
              <a:t>, </a:t>
            </a:r>
            <a:r>
              <a:rPr lang="en" dirty="0">
                <a:solidFill>
                  <a:srgbClr val="24292F"/>
                </a:solidFill>
                <a:highlight>
                  <a:srgbClr val="FFFFFF"/>
                </a:highlight>
              </a:rPr>
              <a:t>Anaconda3</a:t>
            </a:r>
            <a:r>
              <a:rPr lang="en" sz="2000" dirty="0">
                <a:solidFill>
                  <a:srgbClr val="24292F"/>
                </a:solidFill>
                <a:highlight>
                  <a:srgbClr val="FFFFFF"/>
                </a:highlight>
              </a:rPr>
              <a:t>, </a:t>
            </a:r>
            <a:r>
              <a:rPr lang="en" dirty="0">
                <a:solidFill>
                  <a:srgbClr val="24292F"/>
                </a:solidFill>
                <a:highlight>
                  <a:srgbClr val="FFFFFF"/>
                </a:highlight>
              </a:rPr>
              <a:t>PgAdmin</a:t>
            </a:r>
            <a:r>
              <a:rPr lang="en" sz="2000" dirty="0">
                <a:solidFill>
                  <a:srgbClr val="24292F"/>
                </a:solidFill>
                <a:highlight>
                  <a:srgbClr val="FFFFFF"/>
                </a:highlight>
              </a:rPr>
              <a:t>.</a:t>
            </a:r>
            <a:endParaRPr sz="2000" dirty="0">
              <a:solidFill>
                <a:srgbClr val="24292F"/>
              </a:solidFill>
              <a:highlight>
                <a:srgbClr val="FFFFFF"/>
              </a:highlight>
            </a:endParaRPr>
          </a:p>
          <a:p>
            <a:pPr marL="457200" lvl="0" indent="0" algn="l" rtl="0">
              <a:spcBef>
                <a:spcPts val="1200"/>
              </a:spcBef>
              <a:spcAft>
                <a:spcPts val="0"/>
              </a:spcAft>
              <a:buNone/>
            </a:pPr>
            <a:endParaRPr sz="2000" dirty="0">
              <a:solidFill>
                <a:srgbClr val="24292F"/>
              </a:solidFill>
              <a:highlight>
                <a:srgbClr val="FFFFFF"/>
              </a:highlight>
            </a:endParaRPr>
          </a:p>
          <a:p>
            <a:pPr marL="457200" lvl="0" indent="-374650" algn="l" rtl="0">
              <a:spcBef>
                <a:spcPts val="1200"/>
              </a:spcBef>
              <a:spcAft>
                <a:spcPts val="0"/>
              </a:spcAft>
              <a:buSzPts val="2300"/>
              <a:buFont typeface="Wingdings" panose="05000000000000000000" pitchFamily="2" charset="2"/>
              <a:buChar char="q"/>
            </a:pPr>
            <a:r>
              <a:rPr lang="en" sz="2000" b="1" dirty="0">
                <a:solidFill>
                  <a:srgbClr val="24292F"/>
                </a:solidFill>
                <a:highlight>
                  <a:srgbClr val="FFFFFF"/>
                </a:highlight>
              </a:rPr>
              <a:t>Resources</a:t>
            </a:r>
            <a:r>
              <a:rPr lang="en" sz="2000" dirty="0">
                <a:solidFill>
                  <a:srgbClr val="24292F"/>
                </a:solidFill>
                <a:highlight>
                  <a:srgbClr val="FFFFFF"/>
                </a:highlight>
              </a:rPr>
              <a:t>: </a:t>
            </a:r>
            <a:r>
              <a:rPr lang="en" sz="2000" dirty="0">
                <a:solidFill>
                  <a:srgbClr val="CC0000"/>
                </a:solidFill>
                <a:highlight>
                  <a:srgbClr val="FFFFFF"/>
                </a:highlight>
                <a:uFill>
                  <a:noFill/>
                </a:uFill>
                <a:hlinkClick r:id="rId3">
                  <a:extLst>
                    <a:ext uri="{A12FA001-AC4F-418D-AE19-62706E023703}">
                      <ahyp:hlinkClr xmlns:ahyp="http://schemas.microsoft.com/office/drawing/2018/hyperlinkcolor" val="tx"/>
                    </a:ext>
                  </a:extLst>
                </a:hlinkClick>
              </a:rPr>
              <a:t>https://www.kaggle.com/datasets?search=heart+disease</a:t>
            </a:r>
            <a:r>
              <a:rPr lang="en" dirty="0">
                <a:solidFill>
                  <a:srgbClr val="CC0000"/>
                </a:solidFill>
                <a:highlight>
                  <a:srgbClr val="FFFFFF"/>
                </a:highlight>
              </a:rPr>
              <a:t>.</a:t>
            </a:r>
            <a:endParaRPr dirty="0">
              <a:solidFill>
                <a:srgbClr val="CC0000"/>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0" name="Google Shape;110;p18"/>
          <p:cNvSpPr txBox="1">
            <a:spLocks noGrp="1"/>
          </p:cNvSpPr>
          <p:nvPr>
            <p:ph type="body" idx="1"/>
          </p:nvPr>
        </p:nvSpPr>
        <p:spPr>
          <a:xfrm>
            <a:off x="311700" y="1124450"/>
            <a:ext cx="8596080" cy="3360300"/>
          </a:xfrm>
          <a:prstGeom prst="rect">
            <a:avLst/>
          </a:prstGeom>
        </p:spPr>
        <p:txBody>
          <a:bodyPr spcFirstLastPara="1" wrap="square" lIns="91425" tIns="91425" rIns="91425" bIns="91425" anchor="t" anchorCtr="0">
            <a:noAutofit/>
          </a:bodyPr>
          <a:lstStyle/>
          <a:p>
            <a:pPr marL="114300" lvl="0" indent="0" algn="l" rtl="0">
              <a:lnSpc>
                <a:spcPct val="200000"/>
              </a:lnSpc>
              <a:spcBef>
                <a:spcPts val="0"/>
              </a:spcBef>
              <a:spcAft>
                <a:spcPts val="0"/>
              </a:spcAft>
              <a:buSzPts val="1800"/>
              <a:buNone/>
            </a:pPr>
            <a:endParaRPr lang="en-CA" dirty="0"/>
          </a:p>
        </p:txBody>
      </p:sp>
      <p:graphicFrame>
        <p:nvGraphicFramePr>
          <p:cNvPr id="5" name="Table 5">
            <a:extLst>
              <a:ext uri="{FF2B5EF4-FFF2-40B4-BE49-F238E27FC236}">
                <a16:creationId xmlns:a16="http://schemas.microsoft.com/office/drawing/2014/main" id="{1C5AE99A-0FA0-4B3B-AE99-AFACD27C61A4}"/>
              </a:ext>
            </a:extLst>
          </p:cNvPr>
          <p:cNvGraphicFramePr>
            <a:graphicFrameLocks noGrp="1"/>
          </p:cNvGraphicFramePr>
          <p:nvPr>
            <p:extLst>
              <p:ext uri="{D42A27DB-BD31-4B8C-83A1-F6EECF244321}">
                <p14:modId xmlns:p14="http://schemas.microsoft.com/office/powerpoint/2010/main" val="1559087546"/>
              </p:ext>
            </p:extLst>
          </p:nvPr>
        </p:nvGraphicFramePr>
        <p:xfrm>
          <a:off x="311700" y="335279"/>
          <a:ext cx="8596080" cy="4495801"/>
        </p:xfrm>
        <a:graphic>
          <a:graphicData uri="http://schemas.openxmlformats.org/drawingml/2006/table">
            <a:tbl>
              <a:tblPr firstRow="1" bandRow="1">
                <a:tableStyleId>{5C22544A-7EE6-4342-B048-85BDC9FD1C3A}</a:tableStyleId>
              </a:tblPr>
              <a:tblGrid>
                <a:gridCol w="2865360">
                  <a:extLst>
                    <a:ext uri="{9D8B030D-6E8A-4147-A177-3AD203B41FA5}">
                      <a16:colId xmlns:a16="http://schemas.microsoft.com/office/drawing/2014/main" val="5291867"/>
                    </a:ext>
                  </a:extLst>
                </a:gridCol>
                <a:gridCol w="2865360">
                  <a:extLst>
                    <a:ext uri="{9D8B030D-6E8A-4147-A177-3AD203B41FA5}">
                      <a16:colId xmlns:a16="http://schemas.microsoft.com/office/drawing/2014/main" val="2612493347"/>
                    </a:ext>
                  </a:extLst>
                </a:gridCol>
                <a:gridCol w="2865360">
                  <a:extLst>
                    <a:ext uri="{9D8B030D-6E8A-4147-A177-3AD203B41FA5}">
                      <a16:colId xmlns:a16="http://schemas.microsoft.com/office/drawing/2014/main" val="1910896085"/>
                    </a:ext>
                  </a:extLst>
                </a:gridCol>
              </a:tblGrid>
              <a:tr h="110274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Import and Get to know the Data</a:t>
                      </a:r>
                    </a:p>
                    <a:p>
                      <a:pPr algn="l"/>
                      <a:endParaRPr lang="en-CA" sz="1600" dirty="0">
                        <a:solidFill>
                          <a:schemeClr val="tx1"/>
                        </a:solidFill>
                        <a:latin typeface="Average" panose="020B0604020202020204"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Data Cleaning</a:t>
                      </a:r>
                    </a:p>
                    <a:p>
                      <a:pPr algn="l"/>
                      <a:endParaRPr lang="en-CA" sz="1600" dirty="0">
                        <a:latin typeface="Average" panose="020B0604020202020204"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Distributions and Relationship</a:t>
                      </a:r>
                    </a:p>
                    <a:p>
                      <a:pPr algn="l"/>
                      <a:endParaRPr lang="en-CA" sz="1600" dirty="0">
                        <a:latin typeface="Average" panose="020B0604020202020204" charset="0"/>
                      </a:endParaRPr>
                    </a:p>
                  </a:txBody>
                  <a:tcPr/>
                </a:tc>
                <a:extLst>
                  <a:ext uri="{0D108BD9-81ED-4DB2-BD59-A6C34878D82A}">
                    <a16:rowId xmlns:a16="http://schemas.microsoft.com/office/drawing/2014/main" val="1462662586"/>
                  </a:ext>
                </a:extLst>
              </a:tr>
              <a:tr h="3393058">
                <a:tc>
                  <a:txBody>
                    <a:bodyPr/>
                    <a:lstStyle/>
                    <a:p>
                      <a:pPr marL="285750" indent="-285750" algn="l">
                        <a:buFont typeface="Wingdings" panose="05000000000000000000" pitchFamily="2" charset="2"/>
                        <a:buChar char="v"/>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v"/>
                      </a:pPr>
                      <a:r>
                        <a:rPr lang="en-CA" sz="1600" dirty="0">
                          <a:solidFill>
                            <a:schemeClr val="accent6">
                              <a:lumMod val="10000"/>
                            </a:schemeClr>
                          </a:solidFill>
                          <a:latin typeface="Average" panose="020B0604020202020204" charset="0"/>
                        </a:rPr>
                        <a:t>Importing libraries and files  for exploratory data analysis</a:t>
                      </a:r>
                    </a:p>
                    <a:p>
                      <a:pPr marL="0" indent="0" algn="l">
                        <a:buFont typeface="Wingdings" panose="05000000000000000000" pitchFamily="2" charset="2"/>
                        <a:buNone/>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v"/>
                      </a:pPr>
                      <a:r>
                        <a:rPr lang="en-CA" sz="1600" dirty="0">
                          <a:solidFill>
                            <a:schemeClr val="accent6">
                              <a:lumMod val="10000"/>
                            </a:schemeClr>
                          </a:solidFill>
                          <a:latin typeface="Average" panose="020B0604020202020204" charset="0"/>
                        </a:rPr>
                        <a:t>Creating data frame and checking  number of columns and rows.</a:t>
                      </a:r>
                    </a:p>
                    <a:p>
                      <a:pPr algn="l"/>
                      <a:endParaRPr lang="en-CA" sz="1600" dirty="0">
                        <a:solidFill>
                          <a:schemeClr val="accent6">
                            <a:lumMod val="10000"/>
                          </a:schemeClr>
                        </a:solidFill>
                        <a:latin typeface="Average" panose="020B0604020202020204" charset="0"/>
                      </a:endParaRPr>
                    </a:p>
                  </a:txBody>
                  <a:tcPr>
                    <a:solidFill>
                      <a:schemeClr val="tx2"/>
                    </a:solidFill>
                  </a:tcPr>
                </a:tc>
                <a:tc>
                  <a:txBody>
                    <a:bodyPr/>
                    <a:lstStyle/>
                    <a:p>
                      <a:pPr marL="285750" indent="-285750" algn="l">
                        <a:buFont typeface="Wingdings" panose="05000000000000000000" pitchFamily="2" charset="2"/>
                        <a:buChar char="v"/>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v"/>
                      </a:pPr>
                      <a:r>
                        <a:rPr lang="en-CA" sz="1600" dirty="0">
                          <a:solidFill>
                            <a:schemeClr val="accent6">
                              <a:lumMod val="10000"/>
                            </a:schemeClr>
                          </a:solidFill>
                          <a:latin typeface="Average" panose="020B0604020202020204" charset="0"/>
                        </a:rPr>
                        <a:t>Checking the data types.</a:t>
                      </a:r>
                    </a:p>
                    <a:p>
                      <a:pPr marL="285750" indent="-285750" algn="l">
                        <a:buFont typeface="Wingdings" panose="05000000000000000000" pitchFamily="2" charset="2"/>
                        <a:buChar char="v"/>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v"/>
                      </a:pPr>
                      <a:r>
                        <a:rPr lang="en-CA" sz="1600" dirty="0">
                          <a:solidFill>
                            <a:schemeClr val="accent6">
                              <a:lumMod val="10000"/>
                            </a:schemeClr>
                          </a:solidFill>
                          <a:latin typeface="Average" panose="020B0604020202020204" charset="0"/>
                        </a:rPr>
                        <a:t>Checking the data characters mistakes.</a:t>
                      </a:r>
                    </a:p>
                    <a:p>
                      <a:pPr marL="285750" indent="-285750" algn="l">
                        <a:buFont typeface="Wingdings" panose="05000000000000000000" pitchFamily="2" charset="2"/>
                        <a:buChar char="v"/>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v"/>
                      </a:pPr>
                      <a:r>
                        <a:rPr lang="en-CA" sz="1600" dirty="0">
                          <a:solidFill>
                            <a:schemeClr val="accent6">
                              <a:lumMod val="10000"/>
                            </a:schemeClr>
                          </a:solidFill>
                          <a:latin typeface="Average" panose="020B0604020202020204" charset="0"/>
                        </a:rPr>
                        <a:t>Checking the null values.</a:t>
                      </a:r>
                    </a:p>
                    <a:p>
                      <a:pPr marL="285750" indent="-285750" algn="l">
                        <a:buFont typeface="Wingdings" panose="05000000000000000000" pitchFamily="2" charset="2"/>
                        <a:buChar char="v"/>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v"/>
                      </a:pPr>
                      <a:r>
                        <a:rPr lang="en-CA" sz="1600" dirty="0">
                          <a:solidFill>
                            <a:schemeClr val="accent6">
                              <a:lumMod val="10000"/>
                            </a:schemeClr>
                          </a:solidFill>
                          <a:latin typeface="Average" panose="020B0604020202020204" charset="0"/>
                        </a:rPr>
                        <a:t>Checking and removing the duplicates.</a:t>
                      </a:r>
                    </a:p>
                    <a:p>
                      <a:pPr marL="0" indent="0" algn="l">
                        <a:buFont typeface="Wingdings" panose="05000000000000000000" pitchFamily="2" charset="2"/>
                        <a:buNone/>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v"/>
                      </a:pPr>
                      <a:r>
                        <a:rPr lang="en-CA" sz="1600" dirty="0">
                          <a:solidFill>
                            <a:schemeClr val="accent6">
                              <a:lumMod val="10000"/>
                            </a:schemeClr>
                          </a:solidFill>
                          <a:latin typeface="Average" panose="020B0604020202020204" charset="0"/>
                        </a:rPr>
                        <a:t>Transforming the target variable.</a:t>
                      </a:r>
                    </a:p>
                  </a:txBody>
                  <a:tcPr>
                    <a:solidFill>
                      <a:schemeClr val="tx2"/>
                    </a:solidFill>
                  </a:tcPr>
                </a:tc>
                <a:tc>
                  <a:txBody>
                    <a:bodyPr/>
                    <a:lstStyle/>
                    <a:p>
                      <a:pPr marL="285750" indent="-285750" algn="l">
                        <a:buFont typeface="Wingdings" panose="05000000000000000000" pitchFamily="2" charset="2"/>
                        <a:buChar char="v"/>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v"/>
                      </a:pPr>
                      <a:r>
                        <a:rPr lang="en-CA" sz="1600" dirty="0">
                          <a:solidFill>
                            <a:schemeClr val="accent6">
                              <a:lumMod val="10000"/>
                            </a:schemeClr>
                          </a:solidFill>
                          <a:latin typeface="Average" panose="020B0604020202020204" charset="0"/>
                        </a:rPr>
                        <a:t>Loading data by Postgres</a:t>
                      </a:r>
                    </a:p>
                    <a:p>
                      <a:pPr marL="285750" indent="-285750" algn="l">
                        <a:buFont typeface="Wingdings" panose="05000000000000000000" pitchFamily="2" charset="2"/>
                        <a:buChar char="v"/>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v"/>
                      </a:pPr>
                      <a:r>
                        <a:rPr lang="en-CA" sz="1600" dirty="0">
                          <a:solidFill>
                            <a:schemeClr val="accent6">
                              <a:lumMod val="10000"/>
                            </a:schemeClr>
                          </a:solidFill>
                          <a:latin typeface="Average" panose="020B0604020202020204" charset="0"/>
                        </a:rPr>
                        <a:t>Target variable visualization</a:t>
                      </a:r>
                    </a:p>
                    <a:p>
                      <a:pPr marL="285750" indent="-285750" algn="l">
                        <a:buFont typeface="Wingdings" panose="05000000000000000000" pitchFamily="2" charset="2"/>
                        <a:buChar char="v"/>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v"/>
                      </a:pPr>
                      <a:r>
                        <a:rPr lang="en-CA" sz="1600" dirty="0">
                          <a:solidFill>
                            <a:schemeClr val="accent6">
                              <a:lumMod val="10000"/>
                            </a:schemeClr>
                          </a:solidFill>
                          <a:latin typeface="Average" panose="020B0604020202020204" charset="0"/>
                        </a:rPr>
                        <a:t>Other variable against target variable visualizations.</a:t>
                      </a:r>
                    </a:p>
                    <a:p>
                      <a:pPr marL="0" indent="0" algn="l">
                        <a:buFont typeface="Wingdings" panose="05000000000000000000" pitchFamily="2" charset="2"/>
                        <a:buNone/>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v"/>
                      </a:pPr>
                      <a:r>
                        <a:rPr lang="en-CA" sz="1600" dirty="0">
                          <a:solidFill>
                            <a:schemeClr val="accent6">
                              <a:lumMod val="10000"/>
                            </a:schemeClr>
                          </a:solidFill>
                          <a:latin typeface="Average" panose="020B0604020202020204" charset="0"/>
                        </a:rPr>
                        <a:t>Correlation Visualization. </a:t>
                      </a:r>
                    </a:p>
                  </a:txBody>
                  <a:tcPr>
                    <a:solidFill>
                      <a:schemeClr val="tx2"/>
                    </a:solidFill>
                  </a:tcPr>
                </a:tc>
                <a:extLst>
                  <a:ext uri="{0D108BD9-81ED-4DB2-BD59-A6C34878D82A}">
                    <a16:rowId xmlns:a16="http://schemas.microsoft.com/office/drawing/2014/main" val="3073016717"/>
                  </a:ext>
                </a:extLst>
              </a:tr>
            </a:tbl>
          </a:graphicData>
        </a:graphic>
      </p:graphicFrame>
    </p:spTree>
    <p:extLst>
      <p:ext uri="{BB962C8B-B14F-4D97-AF65-F5344CB8AC3E}">
        <p14:creationId xmlns:p14="http://schemas.microsoft.com/office/powerpoint/2010/main" val="434869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7021D-5E4E-41E1-9C2F-72EFEC8F6791}"/>
              </a:ext>
            </a:extLst>
          </p:cNvPr>
          <p:cNvSpPr>
            <a:spLocks noGrp="1"/>
          </p:cNvSpPr>
          <p:nvPr>
            <p:ph type="title"/>
          </p:nvPr>
        </p:nvSpPr>
        <p:spPr/>
        <p:txBody>
          <a:bodyPr/>
          <a:lstStyle/>
          <a:p>
            <a:r>
              <a:rPr lang="en-CA" dirty="0"/>
              <a:t>The variables types are </a:t>
            </a:r>
          </a:p>
        </p:txBody>
      </p:sp>
      <p:sp>
        <p:nvSpPr>
          <p:cNvPr id="3" name="Text Placeholder 2">
            <a:extLst>
              <a:ext uri="{FF2B5EF4-FFF2-40B4-BE49-F238E27FC236}">
                <a16:creationId xmlns:a16="http://schemas.microsoft.com/office/drawing/2014/main" id="{5843CF04-2CE7-4F4D-B2C4-3ECFAB710BE8}"/>
              </a:ext>
            </a:extLst>
          </p:cNvPr>
          <p:cNvSpPr>
            <a:spLocks noGrp="1"/>
          </p:cNvSpPr>
          <p:nvPr>
            <p:ph type="body" idx="1"/>
          </p:nvPr>
        </p:nvSpPr>
        <p:spPr/>
        <p:txBody>
          <a:bodyPr/>
          <a:lstStyle/>
          <a:p>
            <a:r>
              <a:rPr lang="en-CA" b="1" dirty="0">
                <a:solidFill>
                  <a:srgbClr val="FFC000"/>
                </a:solidFill>
              </a:rPr>
              <a:t>Binary</a:t>
            </a:r>
            <a:r>
              <a:rPr lang="en-CA" i="1" dirty="0"/>
              <a:t> </a:t>
            </a:r>
            <a:r>
              <a:rPr lang="en-CA" dirty="0"/>
              <a:t>– </a:t>
            </a:r>
            <a:r>
              <a:rPr lang="en-CA" i="1" dirty="0"/>
              <a:t>HeartDisease (target),Smoking,</a:t>
            </a:r>
          </a:p>
          <a:p>
            <a:pPr marL="114300" indent="0">
              <a:buNone/>
            </a:pPr>
            <a:r>
              <a:rPr lang="en-CA" i="1" dirty="0"/>
              <a:t>      AlcoholDrinking, Stroke, Diffwalking,</a:t>
            </a:r>
          </a:p>
          <a:p>
            <a:pPr marL="114300" indent="0">
              <a:buNone/>
            </a:pPr>
            <a:r>
              <a:rPr lang="en-CA" i="1" dirty="0"/>
              <a:t>      Sex, PhysicalActivity, Asthma,</a:t>
            </a:r>
          </a:p>
          <a:p>
            <a:pPr marL="114300" indent="0">
              <a:buNone/>
            </a:pPr>
            <a:r>
              <a:rPr lang="en-CA" i="1" dirty="0"/>
              <a:t>      KidneyDisease, SkinCancer</a:t>
            </a:r>
          </a:p>
          <a:p>
            <a:pPr marL="114300" indent="0">
              <a:buNone/>
            </a:pPr>
            <a:endParaRPr lang="en-CA" dirty="0"/>
          </a:p>
          <a:p>
            <a:r>
              <a:rPr lang="en-CA" b="1" dirty="0">
                <a:solidFill>
                  <a:srgbClr val="FFC000"/>
                </a:solidFill>
              </a:rPr>
              <a:t>Categorical </a:t>
            </a:r>
            <a:r>
              <a:rPr lang="en-CA" b="1" dirty="0"/>
              <a:t>– </a:t>
            </a:r>
            <a:r>
              <a:rPr lang="en-CA" i="1" dirty="0"/>
              <a:t>Race, Diabetic, </a:t>
            </a:r>
          </a:p>
          <a:p>
            <a:pPr marL="114300" indent="0">
              <a:buNone/>
            </a:pPr>
            <a:r>
              <a:rPr lang="en-CA" i="1" dirty="0"/>
              <a:t>      GenHealth</a:t>
            </a:r>
          </a:p>
          <a:p>
            <a:pPr marL="114300" indent="0">
              <a:buNone/>
            </a:pPr>
            <a:r>
              <a:rPr lang="en-CA" b="1" dirty="0"/>
              <a:t>     </a:t>
            </a:r>
            <a:endParaRPr lang="en-CA" dirty="0"/>
          </a:p>
          <a:p>
            <a:r>
              <a:rPr lang="en-CA" b="1" dirty="0">
                <a:solidFill>
                  <a:srgbClr val="FFC000"/>
                </a:solidFill>
              </a:rPr>
              <a:t>Continuous</a:t>
            </a:r>
            <a:r>
              <a:rPr lang="en-CA" b="1" dirty="0"/>
              <a:t> – </a:t>
            </a:r>
            <a:r>
              <a:rPr lang="en-CA" b="1" i="1" dirty="0"/>
              <a:t>BMI, PhysicalHealth ,</a:t>
            </a:r>
          </a:p>
          <a:p>
            <a:pPr marL="114300" indent="0">
              <a:buNone/>
            </a:pPr>
            <a:r>
              <a:rPr lang="en-CA" b="1" i="1" dirty="0"/>
              <a:t>      MentalHealth , Age Category, Sleeptime</a:t>
            </a:r>
          </a:p>
        </p:txBody>
      </p:sp>
      <p:pic>
        <p:nvPicPr>
          <p:cNvPr id="5" name="Picture 4">
            <a:extLst>
              <a:ext uri="{FF2B5EF4-FFF2-40B4-BE49-F238E27FC236}">
                <a16:creationId xmlns:a16="http://schemas.microsoft.com/office/drawing/2014/main" id="{4E6C72DD-B337-42AA-ACB9-7537D24FCACB}"/>
              </a:ext>
            </a:extLst>
          </p:cNvPr>
          <p:cNvPicPr>
            <a:picLocks noChangeAspect="1"/>
          </p:cNvPicPr>
          <p:nvPr/>
        </p:nvPicPr>
        <p:blipFill>
          <a:blip r:embed="rId2"/>
          <a:stretch>
            <a:fillRect/>
          </a:stretch>
        </p:blipFill>
        <p:spPr>
          <a:xfrm>
            <a:off x="5021580" y="574625"/>
            <a:ext cx="3934582" cy="3822115"/>
          </a:xfrm>
          <a:prstGeom prst="rect">
            <a:avLst/>
          </a:prstGeom>
        </p:spPr>
      </p:pic>
    </p:spTree>
    <p:extLst>
      <p:ext uri="{BB962C8B-B14F-4D97-AF65-F5344CB8AC3E}">
        <p14:creationId xmlns:p14="http://schemas.microsoft.com/office/powerpoint/2010/main" val="1346694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DATA </a:t>
            </a:r>
            <a:r>
              <a:rPr lang="en-US" sz="4000" b="1" dirty="0"/>
              <a:t>STORAGE</a:t>
            </a:r>
            <a:endParaRPr sz="4200" b="1" dirty="0"/>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1842886642"/>
      </p:ext>
    </p:extLst>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433</TotalTime>
  <Words>459</Words>
  <Application>Microsoft Office PowerPoint</Application>
  <PresentationFormat>On-screen Show (16:9)</PresentationFormat>
  <Paragraphs>85</Paragraphs>
  <Slides>17</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Oswald</vt:lpstr>
      <vt:lpstr>Calibri</vt:lpstr>
      <vt:lpstr>Average</vt:lpstr>
      <vt:lpstr>Wingdings</vt:lpstr>
      <vt:lpstr>Arial</vt:lpstr>
      <vt:lpstr>Slate</vt:lpstr>
      <vt:lpstr>    Data Analytics Bootcamp –UOT     Final Project - Group 7</vt:lpstr>
      <vt:lpstr>CONTENTS</vt:lpstr>
      <vt:lpstr>OVERVIEW :   According to the WHO, heart diseases are the leading cause of death globally. Approximately 17.9 million people die each year from heart diseases and estimated around 32% of all deaths worldwide.  There have been identified many important factors which lead to heart disease. Identifying those risk factors and motivating people to adopt and following healthy behaviours is very important. </vt:lpstr>
      <vt:lpstr>OBJECTIVE:   Our team use a heart disease dataset with different factors to predict which factors are at highest risk of leading to heart disease.  Our team’s target audience would be the health care professionals as they will be able to apply the most current and up to date research and evidence to patient care and helping people preventing premature deaths related to heart diseases.  </vt:lpstr>
      <vt:lpstr>   DATA EXPLORATION  </vt:lpstr>
      <vt:lpstr>Data Sources &amp; Resources </vt:lpstr>
      <vt:lpstr>PowerPoint Presentation</vt:lpstr>
      <vt:lpstr>The variables types are </vt:lpstr>
      <vt:lpstr>   DATA STORAGE  </vt:lpstr>
      <vt:lpstr>PowerPoint Presentation</vt:lpstr>
      <vt:lpstr>   PRELIMINARY ANALYSIS  </vt:lpstr>
      <vt:lpstr>Analytical Questions </vt:lpstr>
      <vt:lpstr>Correlation among the columns </vt:lpstr>
      <vt:lpstr>Logistic Regression and Random Forest Classification</vt:lpstr>
      <vt:lpstr>   DASHBOARD  </vt:lpstr>
      <vt:lpstr>     Conclusion  </vt:lpstr>
      <vt:lpstr>The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 Group 7</dc:title>
  <cp:lastModifiedBy>Rangika Salgadoe</cp:lastModifiedBy>
  <cp:revision>49</cp:revision>
  <dcterms:modified xsi:type="dcterms:W3CDTF">2022-04-02T06:50:24Z</dcterms:modified>
</cp:coreProperties>
</file>